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8" r:id="rId2"/>
    <p:sldId id="263" r:id="rId3"/>
    <p:sldId id="260" r:id="rId4"/>
    <p:sldId id="261" r:id="rId5"/>
    <p:sldId id="43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A"/>
    <a:srgbClr val="00A27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608E7-5B54-42F2-9EF9-8A1C427AD7FA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FC3D-0BCA-4D68-9EAC-B343937D99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FC3D-0BCA-4D68-9EAC-B343937D99A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1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683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81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4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384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22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8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138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93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935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2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603-628E-4B59-A90A-3A66A8934FDC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D44E-9A09-45E9-853F-19D380C51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0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@countykildarelp.ie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countykildarelp.ie/bbe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info@kildarecoco.ie" TargetMode="External"/><Relationship Id="rId4" Type="http://schemas.openxmlformats.org/officeDocument/2006/relationships/hyperlink" Target="mailto:jennycollier@laoispartnership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CD30-2F07-42AB-BAB2-51C9D1AE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48" y="985419"/>
            <a:ext cx="2838772" cy="33011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Market Opportunity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F716C5-F985-46AD-A3F7-9EC81A0F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47" y="4424975"/>
            <a:ext cx="2838773" cy="14431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Accessible Market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38DF-49DA-4597-874D-E9301A638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360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ACA0B-4F64-4744-9203-71A9ADB27A89}"/>
              </a:ext>
            </a:extLst>
          </p:cNvPr>
          <p:cNvSpPr txBox="1"/>
          <p:nvPr/>
        </p:nvSpPr>
        <p:spPr>
          <a:xfrm>
            <a:off x="251520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Helen Mulhall</a:t>
            </a:r>
          </a:p>
          <a:p>
            <a:r>
              <a:rPr lang="en-IE" dirty="0"/>
              <a:t>Rural Development Officer </a:t>
            </a:r>
          </a:p>
          <a:p>
            <a:r>
              <a:rPr lang="en-IE" dirty="0"/>
              <a:t>County Kildare LEADER Partnership</a:t>
            </a:r>
          </a:p>
        </p:txBody>
      </p:sp>
    </p:spTree>
    <p:extLst>
      <p:ext uri="{BB962C8B-B14F-4D97-AF65-F5344CB8AC3E}">
        <p14:creationId xmlns:p14="http://schemas.microsoft.com/office/powerpoint/2010/main" val="6684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C24FE-48B2-4E49-87BE-5A9C41D5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941" y="378195"/>
            <a:ext cx="3875389" cy="168051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500" b="1" dirty="0"/>
              <a:t>The Economic Opportunity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C45648-C1E7-4698-9E1B-ACBD6B391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527" y="1700965"/>
            <a:ext cx="1956218" cy="1136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Additional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9A65C-D929-4B07-9E8A-93D65780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"/>
            <a:ext cx="4678360" cy="6854742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F88647-12C6-41C0-AD43-59E99127E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48" y="2708920"/>
            <a:ext cx="4324825" cy="3272840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300C20B-2DA4-4097-9040-18B6274CD644}"/>
              </a:ext>
            </a:extLst>
          </p:cNvPr>
          <p:cNvSpPr txBox="1">
            <a:spLocks/>
          </p:cNvSpPr>
          <p:nvPr/>
        </p:nvSpPr>
        <p:spPr>
          <a:xfrm>
            <a:off x="4902941" y="5728639"/>
            <a:ext cx="3989539" cy="1136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/>
              <a:t>Destination as a system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/>
              <a:t>Interconnected and Interdependent</a:t>
            </a:r>
          </a:p>
        </p:txBody>
      </p:sp>
    </p:spTree>
    <p:extLst>
      <p:ext uri="{BB962C8B-B14F-4D97-AF65-F5344CB8AC3E}">
        <p14:creationId xmlns:p14="http://schemas.microsoft.com/office/powerpoint/2010/main" val="216508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7415-5101-41B0-9890-36329BBB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629268"/>
            <a:ext cx="4019932" cy="1286160"/>
          </a:xfrm>
        </p:spPr>
        <p:txBody>
          <a:bodyPr anchor="b">
            <a:normAutofit/>
          </a:bodyPr>
          <a:lstStyle/>
          <a:p>
            <a:r>
              <a:rPr lang="en-IE" sz="2800" b="1" dirty="0">
                <a:solidFill>
                  <a:srgbClr val="004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 to Regulation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D2B604-72C3-4904-B2CD-F702AEC7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438400"/>
            <a:ext cx="4091940" cy="3785419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1700" dirty="0">
                <a:solidFill>
                  <a:srgbClr val="004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Workshops to explore potential ideas</a:t>
            </a:r>
          </a:p>
          <a:p>
            <a:pPr>
              <a:lnSpc>
                <a:spcPct val="250000"/>
              </a:lnSpc>
            </a:pPr>
            <a:r>
              <a:rPr lang="en-US" sz="1700" dirty="0">
                <a:solidFill>
                  <a:srgbClr val="004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relevant permissions</a:t>
            </a:r>
          </a:p>
          <a:p>
            <a:pPr>
              <a:lnSpc>
                <a:spcPct val="250000"/>
              </a:lnSpc>
            </a:pPr>
            <a:r>
              <a:rPr lang="en-US" sz="1700" dirty="0">
                <a:solidFill>
                  <a:srgbClr val="004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Directing to appropriate contact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F76CF1-69C8-4F2D-AF8E-105DF2DE9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7" r="12059"/>
          <a:stretch/>
        </p:blipFill>
        <p:spPr>
          <a:xfrm>
            <a:off x="20" y="10"/>
            <a:ext cx="4139932" cy="6857990"/>
          </a:xfrm>
          <a:prstGeom prst="rect">
            <a:avLst/>
          </a:prstGeom>
          <a:solidFill>
            <a:srgbClr val="004B7A"/>
          </a:solidFill>
          <a:effectLst/>
        </p:spPr>
      </p:pic>
    </p:spTree>
    <p:extLst>
      <p:ext uri="{BB962C8B-B14F-4D97-AF65-F5344CB8AC3E}">
        <p14:creationId xmlns:p14="http://schemas.microsoft.com/office/powerpoint/2010/main" val="397328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138A4-4537-45A3-8D40-A62DE356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8" y="587860"/>
            <a:ext cx="5329070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tabLst>
                <a:tab pos="1946672" algn="l"/>
              </a:tabLst>
            </a:pPr>
            <a:r>
              <a:rPr lang="en-US" sz="4500" dirty="0"/>
              <a:t>Getting the Word Out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06A489D-BED3-421E-8AB7-D6C50684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5296" y="1659185"/>
            <a:ext cx="7346729" cy="9431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Identity &amp;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2E1A7-AE12-4D92-9329-26E6FCCA9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87" y="113831"/>
            <a:ext cx="2584594" cy="243220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D7222-E6A1-4E3A-9725-9DF6CAC8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69311"/>
            <a:ext cx="8249912" cy="3011217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14774D4-834A-4DC7-B780-0FA0AD802969}"/>
              </a:ext>
            </a:extLst>
          </p:cNvPr>
          <p:cNvSpPr txBox="1">
            <a:spLocks/>
          </p:cNvSpPr>
          <p:nvPr/>
        </p:nvSpPr>
        <p:spPr>
          <a:xfrm>
            <a:off x="186018" y="5475550"/>
            <a:ext cx="8603446" cy="1136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/>
              <a:t>A series of </a:t>
            </a:r>
            <a:r>
              <a:rPr lang="en-US" sz="1700" b="1" u="sng" dirty="0"/>
              <a:t>Interconnected and Interdependent </a:t>
            </a:r>
            <a:r>
              <a:rPr lang="en-US" sz="1700" b="1" dirty="0"/>
              <a:t>attractions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/>
              <a:t>working together harmoniously to make the Barrow Blueway a Desirable Destination </a:t>
            </a:r>
          </a:p>
        </p:txBody>
      </p:sp>
    </p:spTree>
    <p:extLst>
      <p:ext uri="{BB962C8B-B14F-4D97-AF65-F5344CB8AC3E}">
        <p14:creationId xmlns:p14="http://schemas.microsoft.com/office/powerpoint/2010/main" val="17640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ACB1-0C0F-4FD3-B1B3-5A6B98A62A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8135" y="1323974"/>
            <a:ext cx="5137150" cy="4553297"/>
          </a:xfrm>
          <a:noFill/>
          <a:ln>
            <a:solidFill>
              <a:srgbClr val="004B7A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E" sz="2400" b="1" dirty="0">
                <a:solidFill>
                  <a:srgbClr val="004B7A"/>
                </a:solidFill>
              </a:rPr>
              <a:t>Report : </a:t>
            </a:r>
            <a:r>
              <a:rPr lang="en-IE" sz="2400" b="1" dirty="0">
                <a:solidFill>
                  <a:srgbClr val="00A2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www.countykildarelp.ie/bbep</a:t>
            </a:r>
            <a:r>
              <a:rPr lang="en-IE" sz="2400" b="1" dirty="0">
                <a:solidFill>
                  <a:srgbClr val="00A279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1600" b="1" i="1" dirty="0">
                <a:solidFill>
                  <a:srgbClr val="004B7A"/>
                </a:solidFill>
              </a:rPr>
              <a:t>Contact your LEADER Rural Development Officer</a:t>
            </a:r>
          </a:p>
          <a:p>
            <a:pPr marL="0" indent="0">
              <a:buNone/>
            </a:pPr>
            <a:r>
              <a:rPr lang="en-IE" sz="1600" b="1" dirty="0">
                <a:solidFill>
                  <a:srgbClr val="004B7A"/>
                </a:solidFill>
              </a:rPr>
              <a:t>Helen Mulhall (Co. Kildare)</a:t>
            </a:r>
          </a:p>
          <a:p>
            <a:pPr marL="0" indent="0">
              <a:buNone/>
            </a:pPr>
            <a:r>
              <a:rPr lang="en-IE" sz="1600" b="1" i="1" dirty="0">
                <a:solidFill>
                  <a:srgbClr val="00A2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helen@countykildarelp.ie</a:t>
            </a:r>
            <a:r>
              <a:rPr lang="en-IE" sz="1600" b="1" i="1" dirty="0">
                <a:solidFill>
                  <a:srgbClr val="00A279"/>
                </a:solidFill>
              </a:rPr>
              <a:t>   </a:t>
            </a:r>
            <a:r>
              <a:rPr lang="en-IE" sz="1600" b="1" i="1" dirty="0">
                <a:solidFill>
                  <a:srgbClr val="004B7A"/>
                </a:solidFill>
              </a:rPr>
              <a:t>086 836 0901</a:t>
            </a:r>
          </a:p>
          <a:p>
            <a:endParaRPr lang="en-IE" sz="1600" b="1" i="1" dirty="0">
              <a:solidFill>
                <a:srgbClr val="004B7A"/>
              </a:solidFill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rgbClr val="004B7A"/>
                </a:solidFill>
              </a:rPr>
              <a:t>Jenny Collier (Co. Laois)</a:t>
            </a:r>
          </a:p>
          <a:p>
            <a:pPr marL="0" indent="0">
              <a:buNone/>
            </a:pPr>
            <a:r>
              <a:rPr lang="en-IE" sz="1600" b="1" i="1" dirty="0">
                <a:solidFill>
                  <a:srgbClr val="00A27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jennycollier@laoispartnership.ie</a:t>
            </a:r>
            <a:r>
              <a:rPr lang="en-IE" sz="1600" b="1" i="1" dirty="0">
                <a:solidFill>
                  <a:srgbClr val="00A279"/>
                </a:solidFill>
              </a:rPr>
              <a:t>  </a:t>
            </a:r>
            <a:r>
              <a:rPr lang="en-IE" sz="1600" b="1" i="1" dirty="0">
                <a:solidFill>
                  <a:srgbClr val="004B7A"/>
                </a:solidFill>
              </a:rPr>
              <a:t>087 458 6515</a:t>
            </a:r>
          </a:p>
          <a:p>
            <a:pPr marL="0" indent="0">
              <a:buNone/>
            </a:pPr>
            <a:endParaRPr lang="en-IE" sz="1600" b="1" i="1" dirty="0">
              <a:solidFill>
                <a:srgbClr val="004B7A"/>
              </a:solidFill>
            </a:endParaRPr>
          </a:p>
          <a:p>
            <a:r>
              <a:rPr lang="en-IE" sz="1600" b="1" dirty="0">
                <a:solidFill>
                  <a:srgbClr val="004B7A"/>
                </a:solidFill>
              </a:rPr>
              <a:t>Local Enterprise  Office </a:t>
            </a:r>
          </a:p>
          <a:p>
            <a:r>
              <a:rPr lang="en-IE" sz="1600" b="1" dirty="0">
                <a:solidFill>
                  <a:srgbClr val="004B7A"/>
                </a:solidFill>
              </a:rPr>
              <a:t>Local Sports Partnerships</a:t>
            </a:r>
          </a:p>
          <a:p>
            <a:r>
              <a:rPr lang="en-IE" sz="1600" b="1" dirty="0">
                <a:solidFill>
                  <a:srgbClr val="004B7A"/>
                </a:solidFill>
              </a:rPr>
              <a:t>Barrow Blueway Development: </a:t>
            </a:r>
            <a:r>
              <a:rPr lang="en-IE" sz="1600" b="1" dirty="0">
                <a:solidFill>
                  <a:srgbClr val="004B7A"/>
                </a:solidFill>
                <a:hlinkClick r:id="rId5"/>
              </a:rPr>
              <a:t>info@kildarecoco.ie</a:t>
            </a:r>
            <a:r>
              <a:rPr lang="en-IE" sz="1600" b="1" dirty="0">
                <a:solidFill>
                  <a:srgbClr val="004B7A"/>
                </a:solidFill>
              </a:rPr>
              <a:t>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B8567-0A1F-4C4D-9B41-DEBC6D8D09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70438"/>
            <a:ext cx="3097213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IE" sz="2000" b="1" i="1" dirty="0">
                <a:solidFill>
                  <a:srgbClr val="004B7A"/>
                </a:solidFill>
              </a:rPr>
              <a:t>Innovative Businesses </a:t>
            </a:r>
            <a:br>
              <a:rPr lang="en-IE" sz="2000" b="1" i="1" dirty="0">
                <a:solidFill>
                  <a:srgbClr val="004B7A"/>
                </a:solidFill>
              </a:rPr>
            </a:br>
            <a:r>
              <a:rPr lang="en-IE" sz="2000" b="1" i="1" dirty="0">
                <a:solidFill>
                  <a:srgbClr val="004B7A"/>
                </a:solidFill>
              </a:rPr>
              <a:t>Social Enterprises  </a:t>
            </a:r>
            <a:br>
              <a:rPr lang="en-IE" sz="2000" b="1" i="1" dirty="0">
                <a:solidFill>
                  <a:srgbClr val="004B7A"/>
                </a:solidFill>
              </a:rPr>
            </a:br>
            <a:r>
              <a:rPr lang="en-IE" sz="2000" b="1" i="1" dirty="0">
                <a:solidFill>
                  <a:srgbClr val="004B7A"/>
                </a:solidFill>
              </a:rPr>
              <a:t>Local Clubs</a:t>
            </a:r>
            <a:br>
              <a:rPr lang="en-IE" sz="2000" b="1" i="1" dirty="0">
                <a:solidFill>
                  <a:srgbClr val="004B7A"/>
                </a:solidFill>
              </a:rPr>
            </a:br>
            <a:r>
              <a:rPr lang="en-IE" sz="2000" b="1" i="1" dirty="0">
                <a:solidFill>
                  <a:srgbClr val="004B7A"/>
                </a:solidFill>
              </a:rPr>
              <a:t> Community Groups 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D45E723-5492-4DEF-BBC5-AB9AEFF54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10" y="5966999"/>
            <a:ext cx="5400600" cy="783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E5985-A0EC-4FD7-A7DD-F8E17EF53BE1}"/>
              </a:ext>
            </a:extLst>
          </p:cNvPr>
          <p:cNvSpPr txBox="1"/>
          <p:nvPr/>
        </p:nvSpPr>
        <p:spPr>
          <a:xfrm>
            <a:off x="3851920" y="391907"/>
            <a:ext cx="447740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E" sz="4050" b="1" dirty="0">
                <a:solidFill>
                  <a:srgbClr val="004B7A"/>
                </a:solidFill>
                <a:latin typeface="Calibri" panose="020F0502020204030204"/>
              </a:rPr>
              <a:t>Further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AE4ED-B6DE-4D5C-BFFE-F8A1359BD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15" y="532580"/>
            <a:ext cx="2906631" cy="40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31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143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1_Office Theme</vt:lpstr>
      <vt:lpstr>The Market Opportunity</vt:lpstr>
      <vt:lpstr>The Economic Opportunity</vt:lpstr>
      <vt:lpstr>Guide to Regulation</vt:lpstr>
      <vt:lpstr>Getting the Word Out</vt:lpstr>
      <vt:lpstr>Innovative Businesses  Social Enterprises   Local Clubs  Community Groups </vt:lpstr>
    </vt:vector>
  </TitlesOfParts>
  <Company>WWI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 Browne</dc:creator>
  <cp:lastModifiedBy>Helen Mulhall</cp:lastModifiedBy>
  <cp:revision>126</cp:revision>
  <dcterms:created xsi:type="dcterms:W3CDTF">2016-04-05T08:25:35Z</dcterms:created>
  <dcterms:modified xsi:type="dcterms:W3CDTF">2021-07-21T15:06:19Z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