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311" r:id="rId3"/>
    <p:sldId id="430" r:id="rId4"/>
    <p:sldId id="305" r:id="rId5"/>
    <p:sldId id="412" r:id="rId6"/>
    <p:sldId id="322" r:id="rId7"/>
    <p:sldId id="411" r:id="rId8"/>
    <p:sldId id="413" r:id="rId9"/>
    <p:sldId id="429" r:id="rId10"/>
    <p:sldId id="431" r:id="rId11"/>
    <p:sldId id="428" r:id="rId12"/>
    <p:sldId id="427" r:id="rId13"/>
    <p:sldId id="303" r:id="rId14"/>
    <p:sldId id="355" r:id="rId15"/>
    <p:sldId id="353" r:id="rId16"/>
    <p:sldId id="391" r:id="rId17"/>
    <p:sldId id="408" r:id="rId18"/>
    <p:sldId id="425" r:id="rId19"/>
    <p:sldId id="3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608E7-5B54-42F2-9EF9-8A1C427AD7FA}" type="datetimeFigureOut">
              <a:rPr lang="en-GB" smtClean="0"/>
              <a:pPr/>
              <a:t>16/07/2021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FC3D-0BCA-4D68-9EAC-B343937D99A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Visual of the area to be developed as </a:t>
            </a:r>
            <a:r>
              <a:rPr lang="en-GB" dirty="0" err="1"/>
              <a:t>Blueway</a:t>
            </a:r>
            <a:r>
              <a:rPr lang="en-GB" dirty="0"/>
              <a:t> region</a:t>
            </a:r>
            <a:r>
              <a:rPr lang="en-GB" baseline="0" dirty="0"/>
              <a:t> by end 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CB13B-2563-41E9-B379-8EDFB299E5F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4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350km Paddling Trails;</a:t>
            </a:r>
            <a:r>
              <a:rPr lang="en-GB" baseline="0" dirty="0"/>
              <a:t> approx. 50km of land based trails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FC3D-0BCA-4D68-9EAC-B343937D99A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Visual of the area to be developed as </a:t>
            </a:r>
            <a:r>
              <a:rPr lang="en-GB" dirty="0" err="1"/>
              <a:t>Blueway</a:t>
            </a:r>
            <a:r>
              <a:rPr lang="en-GB" dirty="0"/>
              <a:t> region</a:t>
            </a:r>
            <a:r>
              <a:rPr lang="en-GB" baseline="0" dirty="0"/>
              <a:t> by end 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CB13B-2563-41E9-B379-8EDFB299E5F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55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website also showcases events,</a:t>
            </a:r>
            <a:r>
              <a:rPr lang="en-GB" baseline="0" dirty="0"/>
              <a:t> such as the </a:t>
            </a:r>
            <a:r>
              <a:rPr lang="en-GB" baseline="0" dirty="0" err="1"/>
              <a:t>Blueway</a:t>
            </a:r>
            <a:r>
              <a:rPr lang="en-GB" baseline="0" dirty="0"/>
              <a:t> 10k Challenge which is to be launched next week. Get involved and sign up for a new activity!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CB13B-2563-41E9-B379-8EDFB299E5F3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CB13B-2563-41E9-B379-8EDFB299E5F3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CB13B-2563-41E9-B379-8EDFB299E5F3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D4039D-B481-4141-8B8C-CB6990CA2A59}" type="datetimeFigureOut">
              <a:rPr lang="en-GB" smtClean="0"/>
              <a:pPr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7DA625-0498-44F3-9526-95E1AC2149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D4039D-B481-4141-8B8C-CB6990CA2A59}" type="datetimeFigureOut">
              <a:rPr lang="en-GB" smtClean="0"/>
              <a:pPr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7DA625-0498-44F3-9526-95E1AC2149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D4039D-B481-4141-8B8C-CB6990CA2A59}" type="datetimeFigureOut">
              <a:rPr lang="en-GB" smtClean="0"/>
              <a:pPr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7DA625-0498-44F3-9526-95E1AC2149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D4039D-B481-4141-8B8C-CB6990CA2A59}" type="datetimeFigureOut">
              <a:rPr lang="en-GB" smtClean="0"/>
              <a:pPr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7DA625-0498-44F3-9526-95E1AC2149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D4039D-B481-4141-8B8C-CB6990CA2A59}" type="datetimeFigureOut">
              <a:rPr lang="en-GB" smtClean="0"/>
              <a:pPr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7DA625-0498-44F3-9526-95E1AC2149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D4039D-B481-4141-8B8C-CB6990CA2A59}" type="datetimeFigureOut">
              <a:rPr lang="en-GB" smtClean="0"/>
              <a:pPr/>
              <a:t>16/07/2021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7DA625-0498-44F3-9526-95E1AC2149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D4039D-B481-4141-8B8C-CB6990CA2A59}" type="datetimeFigureOut">
              <a:rPr lang="en-GB" smtClean="0"/>
              <a:pPr/>
              <a:t>16/07/2021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7DA625-0498-44F3-9526-95E1AC2149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D4039D-B481-4141-8B8C-CB6990CA2A59}" type="datetimeFigureOut">
              <a:rPr lang="en-GB" smtClean="0"/>
              <a:pPr/>
              <a:t>16/07/2021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7DA625-0498-44F3-9526-95E1AC2149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D4039D-B481-4141-8B8C-CB6990CA2A59}" type="datetimeFigureOut">
              <a:rPr lang="en-GB" smtClean="0"/>
              <a:pPr/>
              <a:t>16/07/2021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7DA625-0498-44F3-9526-95E1AC2149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D4039D-B481-4141-8B8C-CB6990CA2A59}" type="datetimeFigureOut">
              <a:rPr lang="en-GB" smtClean="0"/>
              <a:pPr/>
              <a:t>16/07/2021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7DA625-0498-44F3-9526-95E1AC2149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D4039D-B481-4141-8B8C-CB6990CA2A59}" type="datetimeFigureOut">
              <a:rPr lang="en-GB" smtClean="0"/>
              <a:pPr/>
              <a:t>16/07/2021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7DA625-0498-44F3-9526-95E1AC2149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 userDrawn="1"/>
        </p:nvSpPr>
        <p:spPr>
          <a:xfrm>
            <a:off x="0" y="5589240"/>
            <a:ext cx="9144000" cy="1152128"/>
          </a:xfrm>
          <a:prstGeom prst="wave">
            <a:avLst/>
          </a:prstGeom>
          <a:solidFill>
            <a:srgbClr val="131F6B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131F6B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043608" y="6021288"/>
            <a:ext cx="1959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 Rounded MT Bold" pitchFamily="34" charset="0"/>
              </a:rPr>
              <a:t>BLUEWAY,</a:t>
            </a:r>
          </a:p>
          <a:p>
            <a:r>
              <a:rPr lang="en-GB" sz="1600" dirty="0">
                <a:solidFill>
                  <a:schemeClr val="bg1"/>
                </a:solidFill>
                <a:latin typeface="Arial Rounded MT Bold" pitchFamily="34" charset="0"/>
              </a:rPr>
              <a:t>DO</a:t>
            </a:r>
            <a:r>
              <a:rPr lang="en-GB" sz="1600" baseline="0" dirty="0">
                <a:solidFill>
                  <a:schemeClr val="bg1"/>
                </a:solidFill>
                <a:latin typeface="Arial Rounded MT Bold" pitchFamily="34" charset="0"/>
              </a:rPr>
              <a:t> IT YOUR WAY!</a:t>
            </a:r>
            <a:endParaRPr lang="en-GB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" name="Picture 9" descr="Blueways_Ireland_White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80"/>
            <a:ext cx="648072" cy="648072"/>
          </a:xfrm>
          <a:prstGeom prst="rect">
            <a:avLst/>
          </a:prstGeom>
        </p:spPr>
      </p:pic>
      <p:pic>
        <p:nvPicPr>
          <p:cNvPr id="11" name="Picture 10" descr="Blueway_Heron_White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877272"/>
            <a:ext cx="864096" cy="864096"/>
          </a:xfrm>
          <a:prstGeom prst="rect">
            <a:avLst/>
          </a:prstGeom>
        </p:spPr>
      </p:pic>
      <p:pic>
        <p:nvPicPr>
          <p:cNvPr id="12" name="Picture 11" descr="Blueway_Rush_White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5805264"/>
            <a:ext cx="1115616" cy="10801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waysireland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645024"/>
            <a:ext cx="6768752" cy="1008112"/>
          </a:xfrm>
        </p:spPr>
        <p:txBody>
          <a:bodyPr/>
          <a:lstStyle/>
          <a:p>
            <a:r>
              <a:rPr lang="en-GB" sz="4400" dirty="0"/>
              <a:t>       </a:t>
            </a:r>
            <a:br>
              <a:rPr lang="en-GB" sz="2000" dirty="0"/>
            </a:br>
            <a:br>
              <a:rPr lang="en-GB" sz="1800" dirty="0"/>
            </a:br>
            <a:br>
              <a:rPr lang="en-GB" sz="1800" dirty="0"/>
            </a:b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087724" y="400506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Norma Forrest, WI Marketing &amp; Comms 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409ED3DC-7B62-4907-AA00-1C39422FD835}"/>
              </a:ext>
            </a:extLst>
          </p:cNvPr>
          <p:cNvSpPr txBox="1">
            <a:spLocks/>
          </p:cNvSpPr>
          <p:nvPr/>
        </p:nvSpPr>
        <p:spPr>
          <a:xfrm>
            <a:off x="971600" y="2276872"/>
            <a:ext cx="7556500" cy="7514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600" b="1" i="0" kern="1200" cap="all">
                <a:solidFill>
                  <a:srgbClr val="6EC7C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699">
              <a:spcBef>
                <a:spcPts val="100"/>
              </a:spcBef>
              <a:defRPr/>
            </a:pPr>
            <a:r>
              <a:rPr lang="en-GB" sz="4800" kern="0" cap="none" spc="-50" dirty="0"/>
              <a:t>What are Blueways?</a:t>
            </a:r>
            <a:endParaRPr lang="en-GB" sz="4800" kern="0" cap="none" spc="-10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>
            <a:extLst>
              <a:ext uri="{FF2B5EF4-FFF2-40B4-BE49-F238E27FC236}">
                <a16:creationId xmlns:a16="http://schemas.microsoft.com/office/drawing/2014/main" id="{D8CDED9A-C7A8-4DD6-874A-524E20708C00}"/>
              </a:ext>
            </a:extLst>
          </p:cNvPr>
          <p:cNvSpPr/>
          <p:nvPr/>
        </p:nvSpPr>
        <p:spPr>
          <a:xfrm>
            <a:off x="5255850" y="4725041"/>
            <a:ext cx="1980564" cy="324485"/>
          </a:xfrm>
          <a:custGeom>
            <a:avLst/>
            <a:gdLst/>
            <a:ahLst/>
            <a:cxnLst/>
            <a:rect l="l" t="t" r="r" b="b"/>
            <a:pathLst>
              <a:path w="1980565" h="324484">
                <a:moveTo>
                  <a:pt x="1980006" y="0"/>
                </a:moveTo>
                <a:lnTo>
                  <a:pt x="0" y="0"/>
                </a:lnTo>
                <a:lnTo>
                  <a:pt x="0" y="324002"/>
                </a:lnTo>
                <a:lnTo>
                  <a:pt x="1980006" y="324002"/>
                </a:lnTo>
                <a:lnTo>
                  <a:pt x="1980006" y="0"/>
                </a:lnTo>
                <a:close/>
              </a:path>
            </a:pathLst>
          </a:custGeom>
          <a:solidFill>
            <a:srgbClr val="46C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498931E1-1C02-4EC6-ABCC-6F08513257D5}"/>
              </a:ext>
            </a:extLst>
          </p:cNvPr>
          <p:cNvGrpSpPr/>
          <p:nvPr/>
        </p:nvGrpSpPr>
        <p:grpSpPr>
          <a:xfrm>
            <a:off x="1151845" y="3789040"/>
            <a:ext cx="1980564" cy="1260475"/>
            <a:chOff x="684001" y="8136001"/>
            <a:chExt cx="1980564" cy="1260475"/>
          </a:xfrm>
        </p:grpSpPr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C0B7336B-E8A7-4C86-88C4-0FE41DFFA47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001" y="8136001"/>
              <a:ext cx="1979993" cy="936002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80386D75-9B87-4CCC-9969-874B338DE390}"/>
                </a:ext>
              </a:extLst>
            </p:cNvPr>
            <p:cNvSpPr/>
            <p:nvPr/>
          </p:nvSpPr>
          <p:spPr>
            <a:xfrm>
              <a:off x="684001" y="9072003"/>
              <a:ext cx="1980564" cy="324485"/>
            </a:xfrm>
            <a:custGeom>
              <a:avLst/>
              <a:gdLst/>
              <a:ahLst/>
              <a:cxnLst/>
              <a:rect l="l" t="t" r="r" b="b"/>
              <a:pathLst>
                <a:path w="1980564" h="324484">
                  <a:moveTo>
                    <a:pt x="1980006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1980006" y="324002"/>
                  </a:lnTo>
                  <a:lnTo>
                    <a:pt x="1980006" y="0"/>
                  </a:lnTo>
                  <a:close/>
                </a:path>
              </a:pathLst>
            </a:custGeom>
            <a:solidFill>
              <a:srgbClr val="B5C4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>
            <a:extLst>
              <a:ext uri="{FF2B5EF4-FFF2-40B4-BE49-F238E27FC236}">
                <a16:creationId xmlns:a16="http://schemas.microsoft.com/office/drawing/2014/main" id="{32B79C2E-59BA-413C-A316-58A0E1DE1551}"/>
              </a:ext>
            </a:extLst>
          </p:cNvPr>
          <p:cNvGrpSpPr/>
          <p:nvPr/>
        </p:nvGrpSpPr>
        <p:grpSpPr>
          <a:xfrm>
            <a:off x="3203848" y="3789040"/>
            <a:ext cx="1980564" cy="1260475"/>
            <a:chOff x="2736003" y="8136001"/>
            <a:chExt cx="1980564" cy="1260475"/>
          </a:xfrm>
        </p:grpSpPr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159997EC-DE36-463F-B4B2-EC852B3C1EC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6003" y="8136001"/>
              <a:ext cx="1979993" cy="936002"/>
            </a:xfrm>
            <a:prstGeom prst="rect">
              <a:avLst/>
            </a:prstGeom>
          </p:spPr>
        </p:pic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BE09462C-CAF6-4AFD-BD28-24BE0D800B7B}"/>
                </a:ext>
              </a:extLst>
            </p:cNvPr>
            <p:cNvSpPr/>
            <p:nvPr/>
          </p:nvSpPr>
          <p:spPr>
            <a:xfrm>
              <a:off x="2736003" y="9072003"/>
              <a:ext cx="1980564" cy="324485"/>
            </a:xfrm>
            <a:custGeom>
              <a:avLst/>
              <a:gdLst/>
              <a:ahLst/>
              <a:cxnLst/>
              <a:rect l="l" t="t" r="r" b="b"/>
              <a:pathLst>
                <a:path w="1980564" h="324484">
                  <a:moveTo>
                    <a:pt x="1980006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1980006" y="324002"/>
                  </a:lnTo>
                  <a:lnTo>
                    <a:pt x="1980006" y="0"/>
                  </a:lnTo>
                  <a:close/>
                </a:path>
              </a:pathLst>
            </a:custGeom>
            <a:solidFill>
              <a:srgbClr val="6EC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>
            <a:extLst>
              <a:ext uri="{FF2B5EF4-FFF2-40B4-BE49-F238E27FC236}">
                <a16:creationId xmlns:a16="http://schemas.microsoft.com/office/drawing/2014/main" id="{0E05C1B0-4603-4F40-80EB-3FE48B8F89A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6408" y="3789040"/>
            <a:ext cx="1980006" cy="936001"/>
          </a:xfrm>
          <a:prstGeom prst="rect">
            <a:avLst/>
          </a:prstGeom>
        </p:spPr>
      </p:pic>
      <p:sp>
        <p:nvSpPr>
          <p:cNvPr id="27" name="object 28">
            <a:extLst>
              <a:ext uri="{FF2B5EF4-FFF2-40B4-BE49-F238E27FC236}">
                <a16:creationId xmlns:a16="http://schemas.microsoft.com/office/drawing/2014/main" id="{330AE76A-AEB0-47FD-8956-1D0EC1182523}"/>
              </a:ext>
            </a:extLst>
          </p:cNvPr>
          <p:cNvSpPr txBox="1"/>
          <p:nvPr/>
        </p:nvSpPr>
        <p:spPr>
          <a:xfrm>
            <a:off x="1139144" y="4728799"/>
            <a:ext cx="4189096" cy="310341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33031" marR="181598" indent="154930">
              <a:lnSpc>
                <a:spcPts val="1100"/>
              </a:lnSpc>
              <a:spcBef>
                <a:spcPts val="220"/>
              </a:spcBef>
              <a:tabLst>
                <a:tab pos="2109974" algn="l"/>
                <a:tab pos="2162041" algn="l"/>
              </a:tabLst>
            </a:pPr>
            <a:r>
              <a:rPr sz="1000" b="1" spc="-6" dirty="0">
                <a:solidFill>
                  <a:srgbClr val="FFFFFF"/>
                </a:solidFill>
                <a:latin typeface="Tahoma"/>
                <a:cs typeface="Tahoma"/>
              </a:rPr>
              <a:t>ENTH</a:t>
            </a:r>
            <a:r>
              <a:rPr sz="1000" b="1" spc="-2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000" b="1" spc="-56" dirty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sz="1000" b="1" spc="-86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000" b="1" spc="-20" dirty="0">
                <a:solidFill>
                  <a:srgbClr val="FFFFFF"/>
                </a:solidFill>
                <a:latin typeface="Tahoma"/>
                <a:cs typeface="Tahoma"/>
              </a:rPr>
              <a:t>STI</a:t>
            </a:r>
            <a:r>
              <a:rPr sz="1000" b="1" spc="-7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000" b="1" spc="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56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000" b="1" spc="-26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000" b="1" dirty="0">
                <a:solidFill>
                  <a:srgbClr val="FFFFFF"/>
                </a:solidFill>
                <a:latin typeface="Tahoma"/>
                <a:cs typeface="Tahoma"/>
              </a:rPr>
              <a:t>		</a:t>
            </a:r>
            <a:r>
              <a:rPr sz="1000" b="1" spc="-26" dirty="0">
                <a:solidFill>
                  <a:srgbClr val="FFFFFF"/>
                </a:solidFill>
                <a:latin typeface="Tahoma"/>
                <a:cs typeface="Tahoma"/>
              </a:rPr>
              <a:t>SEEKIN</a:t>
            </a:r>
            <a:r>
              <a:rPr sz="1000" b="1" spc="-76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000" b="1" spc="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6" dirty="0">
                <a:solidFill>
                  <a:srgbClr val="FFFFFF"/>
                </a:solidFill>
                <a:latin typeface="Tahoma"/>
                <a:cs typeface="Tahoma"/>
              </a:rPr>
              <a:t>FU</a:t>
            </a:r>
            <a:r>
              <a:rPr sz="1000" b="1" spc="-56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000" b="1" spc="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56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000" b="1" spc="-6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000" b="1" spc="-26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000" b="1" spc="-4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000" b="1" dirty="0">
                <a:solidFill>
                  <a:srgbClr val="FFFFFF"/>
                </a:solidFill>
                <a:latin typeface="Tahoma"/>
                <a:cs typeface="Tahoma"/>
              </a:rPr>
              <a:t>OOKING  </a:t>
            </a:r>
            <a:r>
              <a:rPr sz="1000" b="1" spc="-66" dirty="0">
                <a:solidFill>
                  <a:srgbClr val="FFFFFF"/>
                </a:solidFill>
                <a:latin typeface="Tahoma"/>
                <a:cs typeface="Tahoma"/>
              </a:rPr>
              <a:t>HIGHLY</a:t>
            </a:r>
            <a:r>
              <a:rPr sz="10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16" dirty="0">
                <a:solidFill>
                  <a:srgbClr val="FFFFFF"/>
                </a:solidFill>
                <a:latin typeface="Tahoma"/>
                <a:cs typeface="Tahoma"/>
              </a:rPr>
              <a:t>ACCOMPLISHED!	</a:t>
            </a:r>
            <a:r>
              <a:rPr sz="1000" b="1" spc="-2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26" dirty="0">
                <a:solidFill>
                  <a:srgbClr val="FFFFFF"/>
                </a:solidFill>
                <a:latin typeface="Tahoma"/>
                <a:cs typeface="Tahoma"/>
              </a:rPr>
              <a:t>SOMETHING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16" dirty="0">
                <a:solidFill>
                  <a:srgbClr val="FFFFFF"/>
                </a:solidFill>
                <a:latin typeface="Tahoma"/>
                <a:cs typeface="Tahoma"/>
              </a:rPr>
              <a:t>STRENUOUS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28" name="object 30">
            <a:extLst>
              <a:ext uri="{FF2B5EF4-FFF2-40B4-BE49-F238E27FC236}">
                <a16:creationId xmlns:a16="http://schemas.microsoft.com/office/drawing/2014/main" id="{8E87D2C6-B486-46F4-9CA4-2EE149C662EE}"/>
              </a:ext>
            </a:extLst>
          </p:cNvPr>
          <p:cNvSpPr txBox="1"/>
          <p:nvPr/>
        </p:nvSpPr>
        <p:spPr>
          <a:xfrm>
            <a:off x="5386858" y="4719692"/>
            <a:ext cx="152908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150"/>
              </a:lnSpc>
              <a:spcBef>
                <a:spcPts val="100"/>
              </a:spcBef>
            </a:pPr>
            <a:r>
              <a:rPr sz="1000" b="1" spc="-36" dirty="0">
                <a:solidFill>
                  <a:srgbClr val="FFFFFF"/>
                </a:solidFill>
                <a:latin typeface="Tahoma"/>
                <a:cs typeface="Tahoma"/>
              </a:rPr>
              <a:t>LIGHT-HEARTED</a:t>
            </a:r>
            <a:r>
              <a:rPr sz="1000" b="1" spc="-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6" dirty="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endParaRPr sz="1000" dirty="0">
              <a:latin typeface="Tahoma"/>
              <a:cs typeface="Tahoma"/>
            </a:endParaRPr>
          </a:p>
          <a:p>
            <a:pPr algn="ctr">
              <a:lnSpc>
                <a:spcPts val="1150"/>
              </a:lnSpc>
            </a:pPr>
            <a:r>
              <a:rPr sz="1000" b="1" spc="-36" dirty="0">
                <a:solidFill>
                  <a:srgbClr val="FFFFFF"/>
                </a:solidFill>
                <a:latin typeface="Tahoma"/>
                <a:cs typeface="Tahoma"/>
              </a:rPr>
              <a:t>SERIO</a:t>
            </a:r>
            <a:r>
              <a:rPr sz="1000" b="1" spc="-56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000" b="1" spc="-76" dirty="0">
                <a:solidFill>
                  <a:srgbClr val="FFFFFF"/>
                </a:solidFill>
                <a:latin typeface="Tahoma"/>
                <a:cs typeface="Tahoma"/>
              </a:rPr>
              <a:t>S 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000" b="1" spc="-56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000" b="1" spc="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000" b="1" spc="46" dirty="0">
                <a:solidFill>
                  <a:srgbClr val="FFFFFF"/>
                </a:solidFill>
                <a:latin typeface="Tahoma"/>
                <a:cs typeface="Tahoma"/>
              </a:rPr>
              <a:t>OC</a:t>
            </a:r>
            <a:r>
              <a:rPr sz="1000" b="1" spc="36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000" b="1" spc="-26" dirty="0">
                <a:solidFill>
                  <a:srgbClr val="FFFFFF"/>
                </a:solidFill>
                <a:latin typeface="Tahoma"/>
                <a:cs typeface="Tahoma"/>
              </a:rPr>
              <a:t>SED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6F517519-0382-429D-88F0-CB444F4982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083" y="385128"/>
            <a:ext cx="735527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1" i="0">
                <a:solidFill>
                  <a:srgbClr val="6EC7C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699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-50" normalizeH="0" baseline="0" noProof="0" dirty="0">
                <a:ln>
                  <a:noFill/>
                </a:ln>
                <a:solidFill>
                  <a:srgbClr val="6EC7C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Who</a:t>
            </a:r>
            <a:r>
              <a:rPr kumimoji="0" lang="en-GB" sz="2600" b="1" i="0" u="none" strike="noStrike" kern="0" cap="none" spc="-56" normalizeH="0" baseline="0" noProof="0" dirty="0">
                <a:ln>
                  <a:noFill/>
                </a:ln>
                <a:solidFill>
                  <a:srgbClr val="6EC7C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en-GB" sz="2600" b="1" i="0" u="none" strike="noStrike" kern="0" cap="none" spc="-126" normalizeH="0" baseline="0" noProof="0" dirty="0">
                <a:ln>
                  <a:noFill/>
                </a:ln>
                <a:solidFill>
                  <a:srgbClr val="6EC7C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is</a:t>
            </a:r>
            <a:r>
              <a:rPr kumimoji="0" lang="en-GB" sz="2600" b="1" i="0" u="none" strike="noStrike" kern="0" cap="none" spc="-50" normalizeH="0" baseline="0" noProof="0" dirty="0">
                <a:ln>
                  <a:noFill/>
                </a:ln>
                <a:solidFill>
                  <a:srgbClr val="6EC7C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en-GB" sz="2600" b="1" i="0" u="none" strike="noStrike" kern="0" cap="none" spc="-70" normalizeH="0" baseline="0" noProof="0" dirty="0">
                <a:ln>
                  <a:noFill/>
                </a:ln>
                <a:solidFill>
                  <a:srgbClr val="6EC7C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the</a:t>
            </a:r>
            <a:r>
              <a:rPr kumimoji="0" lang="en-GB" sz="2600" b="1" i="0" u="none" strike="noStrike" kern="0" cap="none" spc="-50" normalizeH="0" baseline="0" noProof="0" dirty="0">
                <a:ln>
                  <a:noFill/>
                </a:ln>
                <a:solidFill>
                  <a:srgbClr val="6EC7C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en-GB" sz="2600" b="1" i="0" u="none" strike="noStrike" kern="0" cap="none" spc="-66" normalizeH="0" baseline="0" noProof="0" dirty="0">
                <a:ln>
                  <a:noFill/>
                </a:ln>
                <a:solidFill>
                  <a:srgbClr val="6EC7C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target</a:t>
            </a:r>
            <a:r>
              <a:rPr kumimoji="0" lang="en-GB" sz="2600" b="1" i="0" u="none" strike="noStrike" kern="0" cap="none" spc="-50" normalizeH="0" baseline="0" noProof="0" dirty="0">
                <a:ln>
                  <a:noFill/>
                </a:ln>
                <a:solidFill>
                  <a:srgbClr val="6EC7C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en-GB" sz="2600" b="1" i="0" u="none" strike="noStrike" kern="0" cap="none" spc="-106" normalizeH="0" baseline="0" noProof="0" dirty="0">
                <a:ln>
                  <a:noFill/>
                </a:ln>
                <a:solidFill>
                  <a:srgbClr val="6EC7C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audience?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BDB8921-9C49-4C7E-AA7A-0F170BBE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18550"/>
            <a:ext cx="7258000" cy="1143001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spc="-30" dirty="0">
                <a:solidFill>
                  <a:srgbClr val="231F20"/>
                </a:solidFill>
                <a:latin typeface="Verdana"/>
                <a:cs typeface="Verdana"/>
              </a:rPr>
              <a:t>The “</a:t>
            </a:r>
            <a:r>
              <a:rPr lang="en-GB" sz="2400" b="1" spc="-30" dirty="0">
                <a:solidFill>
                  <a:schemeClr val="tx2"/>
                </a:solidFill>
                <a:latin typeface="Verdana"/>
                <a:cs typeface="Verdana"/>
              </a:rPr>
              <a:t>Dabbler</a:t>
            </a:r>
            <a:r>
              <a:rPr lang="en-GB" sz="2400" spc="-30" dirty="0">
                <a:solidFill>
                  <a:srgbClr val="231F20"/>
                </a:solidFill>
                <a:latin typeface="Verdana"/>
                <a:cs typeface="Verdana"/>
              </a:rPr>
              <a:t>” - </a:t>
            </a:r>
            <a:r>
              <a:rPr lang="en-GB" sz="2400" spc="-46" dirty="0">
                <a:solidFill>
                  <a:srgbClr val="231F20"/>
                </a:solidFill>
                <a:latin typeface="Verdana"/>
                <a:cs typeface="Verdana"/>
              </a:rPr>
              <a:t>wants</a:t>
            </a:r>
            <a:r>
              <a:rPr lang="en-GB" sz="2400" spc="-66" dirty="0">
                <a:solidFill>
                  <a:srgbClr val="231F20"/>
                </a:solidFill>
                <a:latin typeface="Verdana"/>
                <a:cs typeface="Verdana"/>
              </a:rPr>
              <a:t> fun</a:t>
            </a:r>
            <a:r>
              <a:rPr lang="en-GB" sz="240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en-GB" sz="2400" spc="-46" dirty="0">
                <a:solidFill>
                  <a:srgbClr val="231F20"/>
                </a:solidFill>
                <a:latin typeface="Verdana"/>
                <a:cs typeface="Verdana"/>
              </a:rPr>
              <a:t>and</a:t>
            </a:r>
            <a:r>
              <a:rPr lang="en-GB" sz="240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en-GB" sz="2400" spc="-50" dirty="0">
                <a:solidFill>
                  <a:srgbClr val="231F20"/>
                </a:solidFill>
                <a:latin typeface="Verdana"/>
                <a:cs typeface="Verdana"/>
              </a:rPr>
              <a:t>enjoyable</a:t>
            </a:r>
            <a:r>
              <a:rPr lang="en-GB" sz="240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en-GB" sz="2400" spc="-40" dirty="0">
                <a:solidFill>
                  <a:srgbClr val="231F20"/>
                </a:solidFill>
                <a:latin typeface="Verdana"/>
                <a:cs typeface="Verdana"/>
              </a:rPr>
              <a:t>experiences </a:t>
            </a:r>
            <a:r>
              <a:rPr lang="en-GB" sz="2400" spc="-3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en-GB" sz="2400" spc="-56" dirty="0">
                <a:solidFill>
                  <a:srgbClr val="231F20"/>
                </a:solidFill>
                <a:latin typeface="Verdana"/>
                <a:cs typeface="Verdana"/>
              </a:rPr>
              <a:t>rather</a:t>
            </a:r>
            <a:r>
              <a:rPr lang="en-GB" sz="24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en-GB" sz="2400" spc="-56" dirty="0">
                <a:solidFill>
                  <a:srgbClr val="231F20"/>
                </a:solidFill>
                <a:latin typeface="Verdana"/>
                <a:cs typeface="Verdana"/>
              </a:rPr>
              <a:t>than</a:t>
            </a:r>
            <a:r>
              <a:rPr lang="en-GB" sz="2400" spc="-7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en-GB" sz="2400" spc="-30" dirty="0">
                <a:solidFill>
                  <a:srgbClr val="231F20"/>
                </a:solidFill>
                <a:latin typeface="Verdana"/>
                <a:cs typeface="Verdana"/>
              </a:rPr>
              <a:t>challenging</a:t>
            </a:r>
            <a:r>
              <a:rPr lang="en-GB" sz="2400" spc="-7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en-GB" sz="2400" spc="-50" dirty="0">
                <a:solidFill>
                  <a:srgbClr val="231F20"/>
                </a:solidFill>
                <a:latin typeface="Verdana"/>
                <a:cs typeface="Verdana"/>
              </a:rPr>
              <a:t>ones.</a:t>
            </a:r>
            <a:endParaRPr lang="en-GB" sz="2400" spc="-130" dirty="0">
              <a:solidFill>
                <a:srgbClr val="231F20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800" spc="-130" dirty="0">
              <a:solidFill>
                <a:srgbClr val="231F20"/>
              </a:solidFill>
              <a:latin typeface="Verdana"/>
              <a:cs typeface="Verdana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6248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68C82-9735-4FBF-A0EA-E4BEC6BC2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189409" cy="33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8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9">
            <a:extLst>
              <a:ext uri="{FF2B5EF4-FFF2-40B4-BE49-F238E27FC236}">
                <a16:creationId xmlns:a16="http://schemas.microsoft.com/office/drawing/2014/main" id="{E7DE630B-DD46-4E54-9938-A35931DB7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491778"/>
              </p:ext>
            </p:extLst>
          </p:nvPr>
        </p:nvGraphicFramePr>
        <p:xfrm>
          <a:off x="910053" y="1412776"/>
          <a:ext cx="7200801" cy="3050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29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>
                      <a:noFill/>
                      <a:prstDash val="soli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C818B"/>
                      </a:solidFill>
                      <a:prstDash val="solid"/>
                    </a:lnL>
                    <a:lnR w="28575">
                      <a:noFill/>
                      <a:prstDash val="solid"/>
                    </a:lnR>
                    <a:lnT w="28575">
                      <a:noFill/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0337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b="1" spc="25" dirty="0">
                          <a:solidFill>
                            <a:srgbClr val="272A67"/>
                          </a:solidFill>
                          <a:latin typeface="Tahoma"/>
                          <a:cs typeface="Tahoma"/>
                        </a:rPr>
                        <a:t>UNDE</a:t>
                      </a:r>
                      <a:r>
                        <a:rPr sz="1000" b="1" dirty="0">
                          <a:solidFill>
                            <a:srgbClr val="272A67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-5" dirty="0">
                          <a:solidFill>
                            <a:srgbClr val="272A67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272A67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000" b="1" spc="5" dirty="0">
                          <a:solidFill>
                            <a:srgbClr val="272A67"/>
                          </a:solidFill>
                          <a:latin typeface="Tahoma"/>
                          <a:cs typeface="Tahoma"/>
                        </a:rPr>
                        <a:t>0</a:t>
                      </a:r>
                      <a:r>
                        <a:rPr sz="1000" b="1" dirty="0">
                          <a:solidFill>
                            <a:srgbClr val="272A67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143510" marR="167640">
                        <a:lnSpc>
                          <a:spcPts val="1000"/>
                        </a:lnSpc>
                        <a:spcBef>
                          <a:spcPts val="280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Blu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ew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xperien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es  an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activitie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 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amon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g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th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many  option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ope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this  f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an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eas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g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ou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. 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Gene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all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speaking,  Blu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ew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5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appea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mo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  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domesti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1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visi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ors  age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unde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than  in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ernationa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900" spc="-1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visi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ors.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EF"/>
                    </a:solidFill>
                  </a:tcPr>
                </a:tc>
                <a:tc>
                  <a:txBody>
                    <a:bodyPr/>
                    <a:lstStyle/>
                    <a:p>
                      <a:pPr marL="164465" marR="688975">
                        <a:lnSpc>
                          <a:spcPts val="1000"/>
                        </a:lnSpc>
                        <a:spcBef>
                          <a:spcPts val="850"/>
                        </a:spcBef>
                      </a:pPr>
                      <a:r>
                        <a:rPr sz="1000" b="1" spc="-20" dirty="0">
                          <a:solidFill>
                            <a:srgbClr val="272A67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sz="1000" b="1" spc="40" dirty="0">
                          <a:solidFill>
                            <a:srgbClr val="272A67"/>
                          </a:solidFill>
                          <a:latin typeface="Tahoma"/>
                          <a:cs typeface="Tahoma"/>
                        </a:rPr>
                        <a:t>OUNGER  </a:t>
                      </a:r>
                      <a:r>
                        <a:rPr sz="1000" b="1" spc="-70" dirty="0">
                          <a:solidFill>
                            <a:srgbClr val="272A67"/>
                          </a:solidFill>
                          <a:latin typeface="Tahoma"/>
                          <a:cs typeface="Tahoma"/>
                        </a:rPr>
                        <a:t>FAMILIES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161925" marR="194310">
                        <a:lnSpc>
                          <a:spcPts val="1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While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some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activities  in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ound</a:t>
                      </a:r>
                      <a:r>
                        <a:rPr sz="900" spc="-1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w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er  will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appeal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this  g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ou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managing  small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child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en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  <a:p>
                      <a:pPr marL="161925" marR="313055">
                        <a:lnSpc>
                          <a:spcPts val="10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ound</a:t>
                      </a:r>
                      <a:r>
                        <a:rPr sz="900" spc="-1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w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er  c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ea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es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challenges.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E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n-GB" sz="1100" b="1" spc="-25" dirty="0">
                          <a:solidFill>
                            <a:srgbClr val="272A67"/>
                          </a:solidFill>
                          <a:latin typeface="Tahoma"/>
                          <a:cs typeface="Tahoma"/>
                        </a:rPr>
                        <a:t>OLDER</a:t>
                      </a:r>
                      <a:r>
                        <a:rPr lang="en-GB" sz="1100" b="1" spc="-40" dirty="0">
                          <a:solidFill>
                            <a:srgbClr val="272A67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n-GB" sz="1100" b="1" spc="-85" dirty="0">
                          <a:solidFill>
                            <a:srgbClr val="272A67"/>
                          </a:solidFill>
                          <a:latin typeface="Tahoma"/>
                          <a:cs typeface="Tahoma"/>
                        </a:rPr>
                        <a:t>FAMILIES</a:t>
                      </a:r>
                      <a:endParaRPr lang="en-GB" sz="1100" dirty="0">
                        <a:latin typeface="Tahoma"/>
                        <a:cs typeface="Tahoma"/>
                      </a:endParaRPr>
                    </a:p>
                    <a:p>
                      <a:pPr marL="130810">
                        <a:lnSpc>
                          <a:spcPts val="1040"/>
                        </a:lnSpc>
                        <a:spcBef>
                          <a:spcPts val="145"/>
                        </a:spcBef>
                      </a:pPr>
                      <a:r>
                        <a:rPr lang="en-GB" sz="900" spc="-7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F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or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families</a:t>
                      </a:r>
                      <a:r>
                        <a:rPr lang="en-GB" sz="900" spc="-1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with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kids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in</a:t>
                      </a:r>
                      <a:endParaRPr lang="en-GB" sz="900" dirty="0">
                        <a:latin typeface="Verdana"/>
                        <a:cs typeface="Verdana"/>
                      </a:endParaRPr>
                    </a:p>
                    <a:p>
                      <a:pPr marL="130810" marR="139700">
                        <a:lnSpc>
                          <a:spcPts val="1000"/>
                        </a:lnSpc>
                        <a:spcBef>
                          <a:spcPts val="60"/>
                        </a:spcBef>
                      </a:pP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their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early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eens,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Blu</a:t>
                      </a:r>
                      <a:r>
                        <a:rPr lang="en-GB" sz="900" spc="-4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ew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lang="en-GB" sz="900" spc="-3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  a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godsend.</a:t>
                      </a:r>
                      <a:r>
                        <a:rPr lang="en-GB" sz="900" spc="-16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Th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lang="en-GB" sz="900" spc="-5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f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fer  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GB" sz="900" spc="-4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x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ci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ement,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lang="en-GB" sz="900" spc="-4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w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xperien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es  and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sur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oundings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the  chan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spend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time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ogether  as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famil</a:t>
                      </a:r>
                      <a:r>
                        <a:rPr lang="en-GB" sz="900" spc="-13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spc="-4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aw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ay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f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om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sc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eens.</a:t>
                      </a:r>
                      <a:endParaRPr dirty="0"/>
                    </a:p>
                  </a:txBody>
                  <a:tcPr marL="0" marR="0" marT="86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1D0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n-GB" sz="1300" b="1" spc="-65" dirty="0">
                          <a:solidFill>
                            <a:srgbClr val="272A67"/>
                          </a:solidFill>
                          <a:latin typeface="Tahoma"/>
                          <a:cs typeface="Tahoma"/>
                        </a:rPr>
                        <a:t>ADULTS</a:t>
                      </a:r>
                      <a:r>
                        <a:rPr lang="en-GB" sz="1300" b="1" spc="-5" dirty="0">
                          <a:solidFill>
                            <a:srgbClr val="272A67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n-GB" sz="1300" b="1" spc="-150" dirty="0">
                          <a:solidFill>
                            <a:srgbClr val="272A67"/>
                          </a:solidFill>
                          <a:latin typeface="Tahoma"/>
                          <a:cs typeface="Tahoma"/>
                        </a:rPr>
                        <a:t>55+</a:t>
                      </a:r>
                      <a:endParaRPr lang="en-GB" sz="1300" dirty="0">
                        <a:latin typeface="Tahoma"/>
                        <a:cs typeface="Tahoma"/>
                      </a:endParaRPr>
                    </a:p>
                    <a:p>
                      <a:pPr marL="161925" marR="226695">
                        <a:lnSpc>
                          <a:spcPct val="101899"/>
                        </a:lnSpc>
                        <a:spcBef>
                          <a:spcPts val="204"/>
                        </a:spcBef>
                      </a:pPr>
                      <a:r>
                        <a:rPr lang="en-GB"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eople</a:t>
                      </a:r>
                      <a:r>
                        <a:rPr lang="en-GB" sz="900" spc="-1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with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mo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time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and  f</a:t>
                      </a:r>
                      <a:r>
                        <a:rPr lang="en-GB" sz="900" spc="-4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ew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er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esponsibilities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  especially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enthusiastic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about  Blu</a:t>
                      </a:r>
                      <a:r>
                        <a:rPr lang="en-GB" sz="900" spc="-4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ew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lang="en-GB" sz="900" spc="-3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s.</a:t>
                      </a:r>
                      <a:r>
                        <a:rPr lang="en-GB" sz="900" spc="-16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Th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can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set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their  </a:t>
                      </a:r>
                      <a:r>
                        <a:rPr lang="en-GB" sz="900" spc="-4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wn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pa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e,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xplo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enj</a:t>
                      </a:r>
                      <a:r>
                        <a:rPr lang="en-GB" sz="900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y  a</a:t>
                      </a:r>
                      <a:r>
                        <a:rPr lang="en-GB" sz="900" spc="-1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wide</a:t>
                      </a:r>
                      <a:r>
                        <a:rPr lang="en-GB" sz="900" spc="-1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spc="-4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ariety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of</a:t>
                      </a:r>
                      <a:r>
                        <a:rPr lang="en-GB" sz="900" spc="-1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xperien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es</a:t>
                      </a:r>
                      <a:endParaRPr lang="en-GB" sz="900" dirty="0">
                        <a:latin typeface="Verdana"/>
                        <a:cs typeface="Verdana"/>
                      </a:endParaRPr>
                    </a:p>
                    <a:p>
                      <a:pPr marL="161925" marR="184150">
                        <a:lnSpc>
                          <a:spcPct val="101899"/>
                        </a:lnSpc>
                      </a:pP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if</a:t>
                      </a:r>
                      <a:r>
                        <a:rPr lang="en-GB" sz="900" spc="-1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th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y’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feeling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daring,  th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can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dial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the  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GB" sz="900" spc="-4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x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ci</a:t>
                      </a:r>
                      <a:r>
                        <a:rPr lang="en-GB" sz="900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ement</a:t>
                      </a:r>
                      <a:r>
                        <a:rPr lang="en-GB" sz="9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lang="en-GB" sz="900" spc="-4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ev</a:t>
                      </a:r>
                      <a:r>
                        <a:rPr lang="en-GB" sz="9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els.</a:t>
                      </a:r>
                      <a:endParaRPr dirty="0"/>
                    </a:p>
                  </a:txBody>
                  <a:tcPr marL="0" marR="0" marT="844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687"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ts val="1150"/>
                        </a:lnSpc>
                        <a:spcBef>
                          <a:spcPts val="550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Research</a:t>
                      </a:r>
                      <a:r>
                        <a:rPr sz="1200" b="1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would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indicate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that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the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Older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Families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sz="1200" b="1" spc="-11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Adults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1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55+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segments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present</a:t>
                      </a:r>
                      <a:endParaRPr sz="1200" dirty="0">
                        <a:latin typeface="Tahoma"/>
                        <a:cs typeface="Tahoma"/>
                      </a:endParaRPr>
                    </a:p>
                    <a:p>
                      <a:pPr marL="15240" algn="ctr">
                        <a:lnSpc>
                          <a:spcPts val="1150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THE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GREATEST</a:t>
                      </a:r>
                      <a:r>
                        <a:rPr sz="1200" b="1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OPPORTUNITIES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FOR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BOTH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DOMESTIC</a:t>
                      </a:r>
                      <a:r>
                        <a:rPr sz="1200" b="1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INTERNATIONAL</a:t>
                      </a:r>
                      <a:r>
                        <a:rPr sz="1200" b="1" spc="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VISITORS.</a:t>
                      </a:r>
                      <a:endParaRPr sz="1200" dirty="0">
                        <a:latin typeface="Tahoma"/>
                        <a:cs typeface="Tahoma"/>
                      </a:endParaRPr>
                    </a:p>
                  </a:txBody>
                  <a:tcPr marL="0" marR="0" marT="698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C81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object 9">
            <a:extLst>
              <a:ext uri="{FF2B5EF4-FFF2-40B4-BE49-F238E27FC236}">
                <a16:creationId xmlns:a16="http://schemas.microsoft.com/office/drawing/2014/main" id="{6F517519-0382-429D-88F0-CB444F4982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560" y="692696"/>
            <a:ext cx="735527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1" i="0">
                <a:solidFill>
                  <a:srgbClr val="6EC7C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699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-50" normalizeH="0" baseline="0" noProof="0" dirty="0">
                <a:ln>
                  <a:noFill/>
                </a:ln>
                <a:solidFill>
                  <a:srgbClr val="6EC7C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Who</a:t>
            </a:r>
            <a:r>
              <a:rPr kumimoji="0" lang="en-GB" sz="2600" b="1" i="0" u="none" strike="noStrike" kern="0" cap="none" spc="-56" normalizeH="0" baseline="0" noProof="0" dirty="0">
                <a:ln>
                  <a:noFill/>
                </a:ln>
                <a:solidFill>
                  <a:srgbClr val="6EC7C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en-GB" sz="2600" b="1" i="0" u="none" strike="noStrike" kern="0" cap="none" spc="-126" normalizeH="0" baseline="0" noProof="0" dirty="0">
                <a:ln>
                  <a:noFill/>
                </a:ln>
                <a:solidFill>
                  <a:srgbClr val="6EC7C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is</a:t>
            </a:r>
            <a:r>
              <a:rPr kumimoji="0" lang="en-GB" sz="2600" b="1" i="0" u="none" strike="noStrike" kern="0" cap="none" spc="-50" normalizeH="0" baseline="0" noProof="0" dirty="0">
                <a:ln>
                  <a:noFill/>
                </a:ln>
                <a:solidFill>
                  <a:srgbClr val="6EC7C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en-GB" sz="2600" b="1" i="0" u="none" strike="noStrike" kern="0" cap="none" spc="-70" normalizeH="0" baseline="0" noProof="0" dirty="0">
                <a:ln>
                  <a:noFill/>
                </a:ln>
                <a:solidFill>
                  <a:srgbClr val="6EC7C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the</a:t>
            </a:r>
            <a:r>
              <a:rPr kumimoji="0" lang="en-GB" sz="2600" b="1" i="0" u="none" strike="noStrike" kern="0" cap="none" spc="-50" normalizeH="0" baseline="0" noProof="0" dirty="0">
                <a:ln>
                  <a:noFill/>
                </a:ln>
                <a:solidFill>
                  <a:srgbClr val="6EC7C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en-GB" sz="2600" b="1" i="0" u="none" strike="noStrike" kern="0" cap="none" spc="-66" normalizeH="0" baseline="0" noProof="0" dirty="0">
                <a:ln>
                  <a:noFill/>
                </a:ln>
                <a:solidFill>
                  <a:srgbClr val="6EC7C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target</a:t>
            </a:r>
            <a:r>
              <a:rPr kumimoji="0" lang="en-GB" sz="2600" b="1" i="0" u="none" strike="noStrike" kern="0" cap="none" spc="-50" normalizeH="0" baseline="0" noProof="0" dirty="0">
                <a:ln>
                  <a:noFill/>
                </a:ln>
                <a:solidFill>
                  <a:srgbClr val="6EC7C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en-GB" sz="2600" b="1" i="0" u="none" strike="noStrike" kern="0" cap="none" spc="-106" normalizeH="0" baseline="0" noProof="0" dirty="0">
                <a:ln>
                  <a:noFill/>
                </a:ln>
                <a:solidFill>
                  <a:srgbClr val="6EC7C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audience?</a:t>
            </a:r>
          </a:p>
        </p:txBody>
      </p:sp>
    </p:spTree>
    <p:extLst>
      <p:ext uri="{BB962C8B-B14F-4D97-AF65-F5344CB8AC3E}">
        <p14:creationId xmlns:p14="http://schemas.microsoft.com/office/powerpoint/2010/main" val="1254688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803739" y="1484784"/>
            <a:ext cx="7272808" cy="3528392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b="1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b="1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b="1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74241" y="1229717"/>
            <a:ext cx="6878724" cy="42484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b="1" dirty="0"/>
              <a:t>Activity-Based Experiences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1" dirty="0"/>
              <a:t>Making Access Easy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1" dirty="0"/>
              <a:t>Removing the Barriers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1" dirty="0"/>
              <a:t>Soft Adventure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/>
              <a:t>Accommodation </a:t>
            </a:r>
            <a:r>
              <a:rPr lang="en-GB" sz="2800" b="1" i="1" dirty="0"/>
              <a:t>and</a:t>
            </a:r>
            <a:r>
              <a:rPr lang="en-GB" sz="2800" b="1" dirty="0"/>
              <a:t> Activity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/>
              <a:t>Context of Wider Tourism Offering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/>
              <a:t>Wide range of Marketing Tactics</a:t>
            </a:r>
          </a:p>
          <a:p>
            <a:pPr>
              <a:buFont typeface="Arial" pitchFamily="34" charset="0"/>
              <a:buChar char="•"/>
            </a:pPr>
            <a:endParaRPr lang="en-GB" sz="3200" b="1" dirty="0"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70249993-D6DF-4880-B20D-460F0B9697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3798" y="724192"/>
            <a:ext cx="619268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1" i="0">
                <a:solidFill>
                  <a:srgbClr val="6EC7C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699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-50" normalizeH="0" baseline="0" noProof="0" dirty="0">
                <a:ln>
                  <a:noFill/>
                </a:ln>
                <a:solidFill>
                  <a:srgbClr val="6EC7C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What’s in the “Shop Window”?</a:t>
            </a:r>
            <a:endParaRPr kumimoji="0" lang="en-GB" sz="2600" b="1" i="0" u="none" strike="noStrike" kern="0" cap="none" spc="-106" normalizeH="0" baseline="0" noProof="0" dirty="0">
              <a:ln>
                <a:noFill/>
              </a:ln>
              <a:solidFill>
                <a:srgbClr val="6EC7C8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95585" y="1885710"/>
            <a:ext cx="3869634" cy="4125916"/>
          </a:xfrm>
          <a:prstGeom prst="rect">
            <a:avLst/>
          </a:prstGeom>
        </p:spPr>
        <p:txBody>
          <a:bodyPr anchor="t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www.bluewaysireland.org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Inspiration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Itineraries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Experiences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Packages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/ Offers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Destinations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219" y="476672"/>
            <a:ext cx="4683196" cy="5772313"/>
          </a:xfrm>
          <a:prstGeom prst="rect">
            <a:avLst/>
          </a:prstGeom>
        </p:spPr>
      </p:pic>
      <p:sp>
        <p:nvSpPr>
          <p:cNvPr id="6" name="object 9">
            <a:extLst>
              <a:ext uri="{FF2B5EF4-FFF2-40B4-BE49-F238E27FC236}">
                <a16:creationId xmlns:a16="http://schemas.microsoft.com/office/drawing/2014/main" id="{EA3C731A-678E-4860-85FF-4F040669AE1C}"/>
              </a:ext>
            </a:extLst>
          </p:cNvPr>
          <p:cNvSpPr txBox="1">
            <a:spLocks/>
          </p:cNvSpPr>
          <p:nvPr/>
        </p:nvSpPr>
        <p:spPr>
          <a:xfrm>
            <a:off x="611560" y="821221"/>
            <a:ext cx="267475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600" b="1" i="0" kern="1200">
                <a:solidFill>
                  <a:srgbClr val="6EC7C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699">
              <a:spcBef>
                <a:spcPts val="100"/>
              </a:spcBef>
              <a:defRPr/>
            </a:pPr>
            <a:r>
              <a:rPr lang="en-GB" kern="0" spc="-50" dirty="0"/>
              <a:t>Digital</a:t>
            </a:r>
            <a:endParaRPr lang="en-GB" kern="0" spc="-10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687" y="1305056"/>
            <a:ext cx="3771493" cy="508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Blueway_Her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589240"/>
            <a:ext cx="1009284" cy="100928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76" y="1817449"/>
            <a:ext cx="3476618" cy="3627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1560" y="548680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E472226B-8C55-48EB-9CDF-E858E1149A57}"/>
              </a:ext>
            </a:extLst>
          </p:cNvPr>
          <p:cNvSpPr txBox="1">
            <a:spLocks/>
          </p:cNvSpPr>
          <p:nvPr/>
        </p:nvSpPr>
        <p:spPr>
          <a:xfrm>
            <a:off x="1332812" y="591993"/>
            <a:ext cx="267475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600" b="1" i="0" kern="1200">
                <a:solidFill>
                  <a:srgbClr val="6EC7C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699">
              <a:spcBef>
                <a:spcPts val="100"/>
              </a:spcBef>
              <a:defRPr/>
            </a:pPr>
            <a:r>
              <a:rPr lang="en-GB" kern="0" spc="-50" dirty="0"/>
              <a:t>Social</a:t>
            </a:r>
            <a:endParaRPr lang="en-GB" kern="0" spc="-10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Blueway_Her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589240"/>
            <a:ext cx="1009284" cy="1009284"/>
          </a:xfrm>
          <a:prstGeom prst="rect">
            <a:avLst/>
          </a:prstGeom>
        </p:spPr>
      </p:pic>
      <p:pic>
        <p:nvPicPr>
          <p:cNvPr id="16" name="Picture 15" descr="Blueway_Rush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628" y="5056628"/>
            <a:ext cx="1801372" cy="180137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1560" y="548680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336704" cy="350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0A47754D-C98D-4BF0-AEA4-47551E6B8178}"/>
              </a:ext>
            </a:extLst>
          </p:cNvPr>
          <p:cNvSpPr txBox="1">
            <a:spLocks/>
          </p:cNvSpPr>
          <p:nvPr/>
        </p:nvSpPr>
        <p:spPr>
          <a:xfrm>
            <a:off x="3059832" y="831860"/>
            <a:ext cx="267475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600" b="1" i="0" kern="1200">
                <a:solidFill>
                  <a:srgbClr val="6EC7C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699">
              <a:spcBef>
                <a:spcPts val="100"/>
              </a:spcBef>
              <a:defRPr/>
            </a:pPr>
            <a:r>
              <a:rPr lang="en-GB" kern="0" spc="-50" dirty="0"/>
              <a:t>Themes</a:t>
            </a:r>
            <a:endParaRPr lang="en-GB" kern="0" spc="-10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Marketing &amp; Promotions\Blueways\USEFE\April Event\Pictures\Photo 13-04-2016, 11 22 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247320" cy="238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norma.herron\AppData\Local\Microsoft\Windows\Temporary Internet Files\Content.Outlook\JY8RTR9F\18193182_1316448528433386_5667036555276740968_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006" y="1700808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ject 9">
            <a:extLst>
              <a:ext uri="{FF2B5EF4-FFF2-40B4-BE49-F238E27FC236}">
                <a16:creationId xmlns:a16="http://schemas.microsoft.com/office/drawing/2014/main" id="{F014076B-5D79-4CD1-9ECB-60E726719C78}"/>
              </a:ext>
            </a:extLst>
          </p:cNvPr>
          <p:cNvSpPr txBox="1">
            <a:spLocks/>
          </p:cNvSpPr>
          <p:nvPr/>
        </p:nvSpPr>
        <p:spPr>
          <a:xfrm>
            <a:off x="611560" y="821221"/>
            <a:ext cx="7704856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600" b="1" i="0" kern="1200">
                <a:solidFill>
                  <a:srgbClr val="6EC7C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699">
              <a:spcBef>
                <a:spcPts val="100"/>
              </a:spcBef>
              <a:defRPr/>
            </a:pPr>
            <a:r>
              <a:rPr lang="en-GB" kern="0" spc="-50" dirty="0"/>
              <a:t>Working Together</a:t>
            </a:r>
            <a:endParaRPr lang="en-GB" kern="0" spc="-106" dirty="0"/>
          </a:p>
        </p:txBody>
      </p:sp>
    </p:spTree>
    <p:extLst>
      <p:ext uri="{BB962C8B-B14F-4D97-AF65-F5344CB8AC3E}">
        <p14:creationId xmlns:p14="http://schemas.microsoft.com/office/powerpoint/2010/main" val="870910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465670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Guiding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– users want reassurance that they will be expertly and safely looked after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GB" sz="2400" b="1" dirty="0"/>
              <a:t>Après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” experience just as important, social aspect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Pulling the experience together – </a:t>
            </a:r>
            <a:r>
              <a:rPr lang="en-GB" sz="2400" b="1" dirty="0"/>
              <a:t>making it real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for the customer, packaging, cross-selling, be relevant</a:t>
            </a: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1D935F70-E0C5-4127-A56B-BC7426F08128}"/>
              </a:ext>
            </a:extLst>
          </p:cNvPr>
          <p:cNvSpPr txBox="1">
            <a:spLocks/>
          </p:cNvSpPr>
          <p:nvPr/>
        </p:nvSpPr>
        <p:spPr>
          <a:xfrm>
            <a:off x="2915816" y="764704"/>
            <a:ext cx="267475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600" b="1" i="0" kern="1200">
                <a:solidFill>
                  <a:srgbClr val="6EC7C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699">
              <a:spcBef>
                <a:spcPts val="100"/>
              </a:spcBef>
              <a:defRPr/>
            </a:pPr>
            <a:r>
              <a:rPr lang="en-GB" kern="0" spc="-50" dirty="0"/>
              <a:t>3 Take-Aways</a:t>
            </a:r>
            <a:endParaRPr lang="en-GB" kern="0" spc="-106" dirty="0"/>
          </a:p>
        </p:txBody>
      </p:sp>
    </p:spTree>
    <p:extLst>
      <p:ext uri="{BB962C8B-B14F-4D97-AF65-F5344CB8AC3E}">
        <p14:creationId xmlns:p14="http://schemas.microsoft.com/office/powerpoint/2010/main" val="2321622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746423"/>
          </a:xfrm>
        </p:spPr>
        <p:txBody>
          <a:bodyPr/>
          <a:lstStyle/>
          <a:p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E: norma.forrest@waterwaysireland.org</a:t>
            </a:r>
          </a:p>
          <a:p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T: +44 (0)28 6634 6209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52BE42B0-D628-45E9-988E-66A39595FA91}"/>
              </a:ext>
            </a:extLst>
          </p:cNvPr>
          <p:cNvSpPr txBox="1">
            <a:spLocks/>
          </p:cNvSpPr>
          <p:nvPr/>
        </p:nvSpPr>
        <p:spPr>
          <a:xfrm>
            <a:off x="1115616" y="1484784"/>
            <a:ext cx="6624736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600" b="1" i="0" kern="1200">
                <a:solidFill>
                  <a:srgbClr val="6EC7C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699">
              <a:spcBef>
                <a:spcPts val="100"/>
              </a:spcBef>
              <a:defRPr/>
            </a:pPr>
            <a:r>
              <a:rPr lang="en-GB" kern="0" spc="-50" dirty="0"/>
              <a:t>Thanks for Listening!</a:t>
            </a:r>
            <a:endParaRPr lang="en-GB" kern="0" spc="-10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556376" cy="45365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GB" sz="3200" b="1" dirty="0"/>
          </a:p>
          <a:p>
            <a:endParaRPr lang="en-GB" sz="3200" b="1" dirty="0">
              <a:solidFill>
                <a:schemeClr val="tx1"/>
              </a:solidFill>
            </a:endParaRPr>
          </a:p>
          <a:p>
            <a:r>
              <a:rPr lang="en-GB" sz="3200" b="1" dirty="0"/>
              <a:t>"</a:t>
            </a:r>
            <a:r>
              <a:rPr lang="en-GB" sz="3200" i="1" dirty="0"/>
              <a:t>A Blueway is a network of approved and branded multi-activity recreational trails and sites, based on or closely linked with the water, </a:t>
            </a:r>
            <a:r>
              <a:rPr lang="en-GB" sz="3200" b="1" i="1" dirty="0"/>
              <a:t>together with providers </a:t>
            </a:r>
            <a:r>
              <a:rPr lang="en-GB" sz="3200" i="1" dirty="0"/>
              <a:t>facilitating access to activities and experiences</a:t>
            </a:r>
            <a:r>
              <a:rPr lang="en-GB" sz="3200" b="1" dirty="0"/>
              <a:t>"</a:t>
            </a:r>
            <a:endParaRPr lang="en-GB" sz="3200" dirty="0"/>
          </a:p>
          <a:p>
            <a:pPr>
              <a:buFont typeface="Arial" pitchFamily="34" charset="0"/>
              <a:buChar char="•"/>
            </a:pPr>
            <a:endParaRPr lang="en-GB" sz="32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sz="1600" b="1" dirty="0"/>
          </a:p>
          <a:p>
            <a:endParaRPr lang="en-GB" sz="1600" b="1" dirty="0"/>
          </a:p>
          <a:p>
            <a:endParaRPr lang="en-GB" sz="1600" b="1" dirty="0"/>
          </a:p>
          <a:p>
            <a:pPr>
              <a:buFont typeface="Arial" pitchFamily="34" charset="0"/>
              <a:buChar char="•"/>
            </a:pPr>
            <a:endParaRPr lang="en-GB" b="1" dirty="0"/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38064342-4CC5-40DE-B149-DA755677D3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908720"/>
            <a:ext cx="755650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600" b="1" i="0" kern="1200">
                <a:solidFill>
                  <a:srgbClr val="6EC7C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699">
              <a:spcBef>
                <a:spcPts val="100"/>
              </a:spcBef>
              <a:defRPr/>
            </a:pPr>
            <a:r>
              <a:rPr lang="en-GB" kern="0" cap="none" spc="-50" dirty="0"/>
              <a:t>Blueways Definition</a:t>
            </a:r>
            <a:endParaRPr lang="en-GB" kern="0" cap="none" spc="-10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>
            <a:extLst>
              <a:ext uri="{FF2B5EF4-FFF2-40B4-BE49-F238E27FC236}">
                <a16:creationId xmlns:a16="http://schemas.microsoft.com/office/drawing/2014/main" id="{4B9C823D-A150-4947-9336-55D79FEF4E4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9416" y="-531440"/>
            <a:ext cx="6660834" cy="6336093"/>
          </a:xfrm>
          <a:prstGeom prst="rect">
            <a:avLst/>
          </a:prstGeom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C675C748-C7A2-47C5-B804-63D1AFAD48B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31840" y="1412776"/>
            <a:ext cx="5904656" cy="373435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R="5080">
              <a:spcBef>
                <a:spcPts val="0"/>
              </a:spcBef>
            </a:pPr>
            <a:r>
              <a:rPr sz="2000" spc="-1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Blueways</a:t>
            </a:r>
            <a:r>
              <a:rPr sz="2000" spc="-12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sz="2000" spc="-12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000" spc="-114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6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sz="2000" spc="-12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9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tourism</a:t>
            </a:r>
            <a:r>
              <a:rPr sz="2000" spc="-12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000" spc="-114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4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outdoor</a:t>
            </a:r>
            <a:r>
              <a:rPr sz="2000" spc="-12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6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recreation</a:t>
            </a:r>
            <a:r>
              <a:rPr sz="2000" spc="-114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offering </a:t>
            </a:r>
            <a:r>
              <a:rPr sz="2000" spc="-51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7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sz="2000" spc="-12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6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</a:t>
            </a:r>
            <a:r>
              <a:rPr sz="2000" spc="-12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8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</a:t>
            </a:r>
            <a:r>
              <a:rPr sz="2000" spc="-12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2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</a:t>
            </a:r>
            <a:r>
              <a:rPr sz="2000" spc="-12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3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2000" spc="-12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9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enjoy</a:t>
            </a:r>
            <a:r>
              <a:rPr sz="2000" spc="-12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4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outdoor</a:t>
            </a:r>
            <a:r>
              <a:rPr sz="2000" spc="-12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6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activities.</a:t>
            </a:r>
            <a:br>
              <a:rPr lang="en-GB" sz="2000" spc="-6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777192">
              <a:spcBef>
                <a:spcPts val="0"/>
              </a:spcBef>
            </a:pPr>
            <a:r>
              <a:rPr sz="2000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</a:t>
            </a:r>
            <a:r>
              <a:rPr sz="2000" spc="-1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000" spc="-1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sz="2000" spc="-6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000" spc="-1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sz="2000" spc="-7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3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2000" spc="-8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sz="2000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sz="2000" spc="-8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2000" spc="-4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2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z="2000" spc="-13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4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000" spc="-3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xperien</a:t>
            </a:r>
            <a:r>
              <a:rPr sz="2000" spc="-6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sz="2000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4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8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2000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easons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3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sz="20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4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000" spc="-4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xplo</a:t>
            </a:r>
            <a:r>
              <a:rPr sz="2000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2000" spc="-2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2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sz="2000" spc="-8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sz="2000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</a:t>
            </a:r>
            <a:r>
              <a:rPr sz="2000" spc="-6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2000" spc="-3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 </a:t>
            </a:r>
            <a:r>
              <a:rPr sz="2000" spc="-4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destinations </a:t>
            </a:r>
            <a:r>
              <a:rPr sz="2000" spc="-4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across </a:t>
            </a:r>
            <a:r>
              <a:rPr sz="2000" spc="-7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Ireland. </a:t>
            </a:r>
            <a:br>
              <a:rPr lang="en-GB" sz="2000" spc="-7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000" spc="-70" dirty="0">
              <a:solidFill>
                <a:srgbClr val="231F2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777192">
              <a:spcBef>
                <a:spcPts val="0"/>
              </a:spcBef>
            </a:pPr>
            <a:r>
              <a:rPr sz="2000" spc="-2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</a:t>
            </a:r>
            <a:r>
              <a:rPr sz="2000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unites </a:t>
            </a:r>
            <a:r>
              <a:rPr sz="2000" spc="-5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 </a:t>
            </a:r>
            <a:r>
              <a:rPr sz="2000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sz="2000" spc="-4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</a:t>
            </a:r>
            <a:r>
              <a:rPr sz="2000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000" spc="-4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sz="2000" spc="-8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forms: </a:t>
            </a:r>
            <a:r>
              <a:rPr sz="2000" spc="-6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rivers,</a:t>
            </a:r>
            <a:r>
              <a:rPr sz="2000" spc="-6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5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canals,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6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2000" spc="-12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sz="2000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4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3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sz="2000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oast.</a:t>
            </a:r>
            <a:r>
              <a:rPr lang="en-GB" sz="2000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</a:t>
            </a:r>
            <a:r>
              <a:rPr sz="2000" spc="-1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000" spc="-1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sz="2000" spc="-6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000" spc="-1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sz="2000" spc="-7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3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2000" spc="-8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sz="2000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4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000" spc="-3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xperien</a:t>
            </a:r>
            <a:r>
              <a:rPr sz="2000" spc="-5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sz="2000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6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in,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3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4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3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alongside </a:t>
            </a:r>
            <a:r>
              <a:rPr sz="2000" spc="-3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2000" spc="-13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sz="2000" spc="-5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sz="2000" spc="-4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4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7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000" spc="-1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sz="2000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</a:t>
            </a:r>
            <a:r>
              <a:rPr sz="2000" spc="-1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sz="2000" spc="-3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4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sz="2000" spc="-7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4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enj</a:t>
            </a:r>
            <a:r>
              <a:rPr sz="2000" spc="-8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2000" spc="-2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sz="2000" spc="-96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9B534386-F917-4994-9F3C-759F59D8C3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548788"/>
            <a:ext cx="822960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600" b="1" i="0" kern="1200">
                <a:solidFill>
                  <a:srgbClr val="6EC7C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699">
              <a:spcBef>
                <a:spcPts val="100"/>
              </a:spcBef>
              <a:defRPr/>
            </a:pPr>
            <a:r>
              <a:rPr lang="en-GB" kern="0" spc="-50" dirty="0"/>
              <a:t>Blueways Explained</a:t>
            </a:r>
            <a:endParaRPr lang="en-GB" kern="0" spc="-106" dirty="0"/>
          </a:p>
        </p:txBody>
      </p:sp>
    </p:spTree>
    <p:extLst>
      <p:ext uri="{BB962C8B-B14F-4D97-AF65-F5344CB8AC3E}">
        <p14:creationId xmlns:p14="http://schemas.microsoft.com/office/powerpoint/2010/main" val="89253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2225" y="1628800"/>
            <a:ext cx="7776864" cy="3168352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3200" b="1" dirty="0">
                <a:solidFill>
                  <a:schemeClr val="tx1"/>
                </a:solidFill>
              </a:rPr>
              <a:t> Service Providers </a:t>
            </a:r>
            <a:r>
              <a:rPr lang="en-GB" sz="3200" b="1" dirty="0"/>
              <a:t>- </a:t>
            </a:r>
            <a:r>
              <a:rPr lang="en-GB" sz="2800" b="1" dirty="0"/>
              <a:t>Cycle Hire, Canoe Trips, </a:t>
            </a:r>
            <a:br>
              <a:rPr lang="en-GB" sz="2800" b="1" dirty="0"/>
            </a:br>
            <a:r>
              <a:rPr lang="en-GB" sz="2800" b="1" dirty="0"/>
              <a:t>SUP instructors, Walking Guides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3200" b="1" dirty="0">
                <a:solidFill>
                  <a:schemeClr val="tx1"/>
                </a:solidFill>
              </a:rPr>
              <a:t> Visitor Services </a:t>
            </a:r>
            <a:r>
              <a:rPr lang="en-GB" sz="3200" b="1" dirty="0"/>
              <a:t>- </a:t>
            </a:r>
            <a:r>
              <a:rPr lang="en-GB" sz="2800" b="1" dirty="0"/>
              <a:t>Places to Stay, Eat and Go; reasons to stay longer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3200" b="1" dirty="0">
                <a:solidFill>
                  <a:schemeClr val="tx1"/>
                </a:solidFill>
              </a:rPr>
              <a:t> Inspiration and Creativity </a:t>
            </a:r>
            <a:r>
              <a:rPr lang="en-GB" sz="3200" b="1" dirty="0"/>
              <a:t>- </a:t>
            </a:r>
            <a:r>
              <a:rPr lang="en-GB" sz="2800" b="1" dirty="0"/>
              <a:t>it's all about the authentic experience and the story...</a:t>
            </a: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7081C57E-DD48-417C-9205-3F1C32C19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755650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600" b="1" i="0" kern="1200">
                <a:solidFill>
                  <a:srgbClr val="6EC7C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699">
              <a:spcBef>
                <a:spcPts val="100"/>
              </a:spcBef>
              <a:defRPr/>
            </a:pPr>
            <a:r>
              <a:rPr lang="en-GB" kern="0" cap="none" spc="-50" dirty="0"/>
              <a:t>Bringing Blueways to Life</a:t>
            </a:r>
            <a:endParaRPr lang="en-GB" kern="0" cap="none" spc="-10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Blueway_Her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88296"/>
            <a:ext cx="1009284" cy="100928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0412" y="201995"/>
            <a:ext cx="7416824" cy="10074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3200" dirty="0"/>
            </a:b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117309"/>
            <a:ext cx="5112568" cy="4183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162" y="5712776"/>
            <a:ext cx="9394324" cy="1199275"/>
          </a:xfrm>
          <a:prstGeom prst="rect">
            <a:avLst/>
          </a:prstGeom>
        </p:spPr>
      </p:pic>
      <p:sp>
        <p:nvSpPr>
          <p:cNvPr id="7" name="object 9">
            <a:extLst>
              <a:ext uri="{FF2B5EF4-FFF2-40B4-BE49-F238E27FC236}">
                <a16:creationId xmlns:a16="http://schemas.microsoft.com/office/drawing/2014/main" id="{279DBA94-7DA6-4002-9748-3AB4B7E74B7B}"/>
              </a:ext>
            </a:extLst>
          </p:cNvPr>
          <p:cNvSpPr txBox="1">
            <a:spLocks/>
          </p:cNvSpPr>
          <p:nvPr/>
        </p:nvSpPr>
        <p:spPr>
          <a:xfrm>
            <a:off x="440229" y="380004"/>
            <a:ext cx="7556500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600" b="1" i="0" kern="1200">
                <a:solidFill>
                  <a:srgbClr val="6EC7C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699">
              <a:spcBef>
                <a:spcPts val="100"/>
              </a:spcBef>
              <a:defRPr/>
            </a:pPr>
            <a:r>
              <a:rPr lang="en-GB" kern="0" spc="-50" dirty="0"/>
              <a:t>Blueways Partnership</a:t>
            </a:r>
          </a:p>
          <a:p>
            <a:pPr marL="12699">
              <a:spcBef>
                <a:spcPts val="100"/>
              </a:spcBef>
              <a:defRPr/>
            </a:pPr>
            <a:endParaRPr lang="en-GB" kern="0" spc="-106" dirty="0"/>
          </a:p>
        </p:txBody>
      </p:sp>
    </p:spTree>
    <p:extLst>
      <p:ext uri="{BB962C8B-B14F-4D97-AF65-F5344CB8AC3E}">
        <p14:creationId xmlns:p14="http://schemas.microsoft.com/office/powerpoint/2010/main" val="320318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99592" y="1268760"/>
            <a:ext cx="2736304" cy="3240361"/>
          </a:xfrm>
        </p:spPr>
        <p:txBody>
          <a:bodyPr/>
          <a:lstStyle/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Developed</a:t>
            </a:r>
          </a:p>
          <a:p>
            <a:pPr lvl="1">
              <a:buFont typeface="Arial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North Shannon </a:t>
            </a:r>
          </a:p>
          <a:p>
            <a:pPr lvl="1">
              <a:buFont typeface="Arial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Shannon-Erne </a:t>
            </a:r>
          </a:p>
          <a:p>
            <a:pPr lvl="1">
              <a:buFont typeface="Arial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Lough Derg </a:t>
            </a:r>
          </a:p>
          <a:p>
            <a:pPr>
              <a:buFont typeface="Arial" pitchFamily="34" charset="0"/>
              <a:buChar char="•"/>
            </a:pP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In Development </a:t>
            </a:r>
          </a:p>
          <a:p>
            <a:pPr lvl="1">
              <a:buFont typeface="Arial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Lower Bann</a:t>
            </a:r>
          </a:p>
          <a:p>
            <a:pPr lvl="1">
              <a:buFont typeface="Arial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Barrow Line</a:t>
            </a:r>
            <a:endParaRPr lang="en-GB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268760"/>
            <a:ext cx="3674639" cy="3741572"/>
          </a:xfrm>
          <a:prstGeom prst="rect">
            <a:avLst/>
          </a:prstGeom>
        </p:spPr>
      </p:pic>
      <p:sp>
        <p:nvSpPr>
          <p:cNvPr id="6" name="object 9">
            <a:extLst>
              <a:ext uri="{FF2B5EF4-FFF2-40B4-BE49-F238E27FC236}">
                <a16:creationId xmlns:a16="http://schemas.microsoft.com/office/drawing/2014/main" id="{EA84795C-3022-4332-9F54-06FE829475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600" b="1" i="0" kern="1200">
                <a:solidFill>
                  <a:srgbClr val="6EC7C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699">
              <a:spcBef>
                <a:spcPts val="100"/>
              </a:spcBef>
              <a:defRPr/>
            </a:pPr>
            <a:r>
              <a:rPr lang="en-GB" kern="0" cap="none" spc="-50" dirty="0"/>
              <a:t>Waterways Ireland’s Blueways</a:t>
            </a:r>
            <a:endParaRPr lang="en-GB" kern="0" cap="none" spc="-10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0"/>
            <a:ext cx="10274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4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C:\Users\norma.herron\AppData\Local\Microsoft\Windows\Temporary Internet Files\Content.IE5\R10M3Z7L\32783203452_2a3e491652_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93" y="1494332"/>
            <a:ext cx="2726008" cy="204450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494" y="3900726"/>
            <a:ext cx="3336563" cy="2490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641" y="3922231"/>
            <a:ext cx="2987220" cy="2243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738" y="1466730"/>
            <a:ext cx="2927320" cy="22034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248" y="1221949"/>
            <a:ext cx="2737643" cy="2154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7641" y="3562253"/>
            <a:ext cx="2140074" cy="3114761"/>
          </a:xfrm>
          <a:prstGeom prst="rect">
            <a:avLst/>
          </a:prstGeom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679B3392-AD8F-49FC-AF86-85F818AC04A5}"/>
              </a:ext>
            </a:extLst>
          </p:cNvPr>
          <p:cNvSpPr txBox="1">
            <a:spLocks/>
          </p:cNvSpPr>
          <p:nvPr/>
        </p:nvSpPr>
        <p:spPr>
          <a:xfrm>
            <a:off x="457083" y="385128"/>
            <a:ext cx="735527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600" b="1" i="0" kern="1200">
                <a:solidFill>
                  <a:srgbClr val="6EC7C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699">
              <a:spcBef>
                <a:spcPts val="100"/>
              </a:spcBef>
              <a:defRPr/>
            </a:pPr>
            <a:r>
              <a:rPr lang="en-GB" kern="0" spc="-50" dirty="0"/>
              <a:t>Blueway Brand Promise</a:t>
            </a:r>
            <a:endParaRPr lang="en-GB" kern="0" spc="-106" dirty="0"/>
          </a:p>
        </p:txBody>
      </p:sp>
    </p:spTree>
    <p:extLst>
      <p:ext uri="{BB962C8B-B14F-4D97-AF65-F5344CB8AC3E}">
        <p14:creationId xmlns:p14="http://schemas.microsoft.com/office/powerpoint/2010/main" val="238078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36055F98-BC91-4FCB-83D2-22405F750081}"/>
              </a:ext>
            </a:extLst>
          </p:cNvPr>
          <p:cNvSpPr txBox="1">
            <a:spLocks/>
          </p:cNvSpPr>
          <p:nvPr/>
        </p:nvSpPr>
        <p:spPr>
          <a:xfrm>
            <a:off x="755576" y="2276872"/>
            <a:ext cx="735527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600" b="1" i="0" kern="1200">
                <a:solidFill>
                  <a:srgbClr val="6EC7C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699">
              <a:spcBef>
                <a:spcPts val="100"/>
              </a:spcBef>
              <a:defRPr/>
            </a:pPr>
            <a:r>
              <a:rPr lang="en-GB" kern="0" spc="-50" dirty="0"/>
              <a:t>Consumer Insights</a:t>
            </a:r>
            <a:endParaRPr lang="en-GB" kern="0" spc="-106" dirty="0"/>
          </a:p>
        </p:txBody>
      </p:sp>
    </p:spTree>
    <p:extLst>
      <p:ext uri="{BB962C8B-B14F-4D97-AF65-F5344CB8AC3E}">
        <p14:creationId xmlns:p14="http://schemas.microsoft.com/office/powerpoint/2010/main" val="3844770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3781</TotalTime>
  <Words>597</Words>
  <Application>Microsoft Office PowerPoint</Application>
  <PresentationFormat>On-screen Show (4:3)</PresentationFormat>
  <Paragraphs>99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Rounded MT Bold</vt:lpstr>
      <vt:lpstr>Calibri</vt:lpstr>
      <vt:lpstr>Tahoma</vt:lpstr>
      <vt:lpstr>Times New Roman</vt:lpstr>
      <vt:lpstr>Verdana</vt:lpstr>
      <vt:lpstr>Office Theme</vt:lpstr>
      <vt:lpstr>          </vt:lpstr>
      <vt:lpstr>Blueways Definition</vt:lpstr>
      <vt:lpstr>Blueways Explained</vt:lpstr>
      <vt:lpstr>Bringing Blueways to Life</vt:lpstr>
      <vt:lpstr>PowerPoint Presentation</vt:lpstr>
      <vt:lpstr>Waterways Ireland’s Blueways</vt:lpstr>
      <vt:lpstr>PowerPoint Presentation</vt:lpstr>
      <vt:lpstr>PowerPoint Presentation</vt:lpstr>
      <vt:lpstr>PowerPoint Presentation</vt:lpstr>
      <vt:lpstr>Who is the target audience?</vt:lpstr>
      <vt:lpstr>PowerPoint Presentation</vt:lpstr>
      <vt:lpstr>Who is the target audience?</vt:lpstr>
      <vt:lpstr>What’s in the “Shop Window”?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Shane Browne</dc:creator>
  <cp:lastModifiedBy>Norma Forrest</cp:lastModifiedBy>
  <cp:revision>114</cp:revision>
  <dcterms:created xsi:type="dcterms:W3CDTF">2016-04-05T08:25:35Z</dcterms:created>
  <dcterms:modified xsi:type="dcterms:W3CDTF">2021-07-16T14:46:30Z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